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8"/>
  </p:notesMasterIdLst>
  <p:sldIdLst>
    <p:sldId id="366" r:id="rId2"/>
    <p:sldId id="346" r:id="rId3"/>
    <p:sldId id="363" r:id="rId4"/>
    <p:sldId id="365" r:id="rId5"/>
    <p:sldId id="364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" id="{97E5D356-5E1C-4C00-B956-86ABE712CB54}">
          <p14:sldIdLst>
            <p14:sldId id="366"/>
            <p14:sldId id="346"/>
            <p14:sldId id="363"/>
            <p14:sldId id="365"/>
            <p14:sldId id="36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0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82" autoAdjust="0"/>
    <p:restoredTop sz="82555"/>
  </p:normalViewPr>
  <p:slideViewPr>
    <p:cSldViewPr snapToGrid="0" showGuides="1">
      <p:cViewPr varScale="1">
        <p:scale>
          <a:sx n="128" d="100"/>
          <a:sy n="128" d="100"/>
        </p:scale>
        <p:origin x="10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C25BA-F9B0-4418-8CA0-3A9DF1256BA5}" type="datetimeFigureOut">
              <a:rPr lang="en-US" smtClean="0"/>
              <a:pPr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C5964-3162-43B5-B1EC-63C8D166D7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D8A55-64A2-6045-A65D-ED6F0635E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5429F-4AA3-4512-BC86-38E21D103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B0CB70-8FD1-4997-A460-4D538A7747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 vert="horz" lIns="91440" tIns="45720" rIns="91440" bIns="45720" rtlCol="0" anchor="ctr"/>
          <a:lstStyle>
            <a:lvl1pPr>
              <a:defRPr lang="en-US" sz="1000" dirty="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4661231"/>
            <a:ext cx="6037073" cy="218094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9226" y="4952092"/>
            <a:ext cx="6037073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59226" y="1850640"/>
            <a:ext cx="6037074" cy="225153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87CF3-5794-A14B-9723-160850AB5E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4A0B09A-7616-4C8A-818A-4D6E22CBAD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9B72C1-25BA-46B9-8A08-10FC83D07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C14462-A19D-46E0-8B67-E91C4784CB8B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90CFCF-7E93-4B20-B364-DDC2F08085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53CE2F1-A399-4538-A828-B5D753658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63A648-FC6F-4EBA-890B-6AB71408B1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FEB8EA-4843-4BC8-BC05-C62F74FBB04A}"/>
              </a:ext>
            </a:extLst>
          </p:cNvPr>
          <p:cNvSpPr/>
          <p:nvPr userDrawn="1"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21A022-262A-4666-A521-FE2221A28A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585C3-A4C8-43F8-8866-ED654D5BB84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043274" y="6406515"/>
            <a:ext cx="4114800" cy="365125"/>
          </a:xfrm>
        </p:spPr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92DBA9-EDE9-4EB6-B3FD-8A2C58DC4D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659226" y="6406514"/>
            <a:ext cx="384048" cy="365125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D75C7-330B-C647-BF17-6891438D2F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534E03D-DE81-9841-A730-218647C24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15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6A1217C-41EC-BE49-9BCB-6E7C20E65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2" y="6356350"/>
            <a:ext cx="38644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A01B961-EF0E-4DCE-84C3-20B1ADDB73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28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F7838-232A-4611-9770-622461A49971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F5970F-C9AD-4533-AAE0-762D82DFC5CC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4E0CD0-C119-47F8-8A74-EB58C71763B2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E9D039-BCDB-42CB-94B4-039132E108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90BA57F-2752-4628-82DB-E1AB13BAF3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05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47849C-8A99-4435-A044-7D6850F2223D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F4E21C-4B5B-4F72-A88A-ECFBAEFB3304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038747-4A1C-4CA0-9D11-269737739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CA62CF1-B077-4741-856E-C55A421C970B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Confidential – © 2019 Oracle Internal/Restricted/Highly Restricted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DD358DC-3E59-A84F-9E5C-47F9CB277C34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6838C-0132-4B4F-B596-BBA0E90974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A86C6-1957-4EDC-8232-D0B63793B4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B9C84-7042-408D-B8C9-6045E87871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3B660-331A-4566-864F-6961140FAF8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6CE0FF-B360-48AD-9C5D-4992C9957A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23D939-7A4A-4E8C-A68D-80C3163A0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9CA8FF-F427-4F37-BDB4-268E90F96B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DC0ABD-005B-4742-9469-680F9ADA1A13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AABB6-F595-4ABA-B49B-C7C915C656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19CED-990D-4ADA-B1DC-1BA3F5C76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9D599-D8C6-42EF-BCF3-E9FD2E06F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7562E-B363-E443-AC6C-CFF7E8D609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9E58A-33BD-4C33-9A32-81D8CA69E0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6D5F45-902E-4ECA-B93B-4C5BDC2097B4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F994D-CBDE-4A7F-AA4F-98F32B578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3C542E-6FF5-46F7-AD87-A1F0EF6B1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E65F50-4799-4A20-9425-497177C48094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6A6CAD-F0D9-4206-83BE-CD143FCB3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F3BD9-D5E2-4A64-94F3-FDCFFF94E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D0C1C-710B-4D73-AEF6-AF8C74746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3BFE93-723E-344A-880F-CE10CA62F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3C9B-9A48-4513-994A-746DA31C5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FF9DD-6755-493A-AAE0-681C1A8AF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A2837-C615-4974-8640-06A25BC52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BFE34-8F0F-4A04-B34D-8EDE998E9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E0D3A5-C7F1-C84B-AA65-F06A90634E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8F455-9133-4857-9026-0118D79AC8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1D9E2-2179-4073-AE45-E0AA05045C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1F9100-F089-4C37-9264-97AA831BA87E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EB15F-1A2B-41B8-A67C-4AC5423902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C36D6-E98B-40A9-8C09-623D0CE89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23EE01-FC1A-4CC7-B8DD-FDA415641D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1BBC3C-6C6D-440F-94A2-81157DAD6A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F493C6-B21F-4860-9E5A-D9CDD80695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7218-CB5F-4F84-BE92-40A6EB8FA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BA1C-D5AC-4447-84B2-9C200F00F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31849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9C4A2B-6D24-4690-8147-06D17BD41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10317572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tab Oracle Sans Light</a:t>
            </a:r>
          </a:p>
          <a:p>
            <a:pPr lvl="2"/>
            <a:r>
              <a:rPr lang="en-US" dirty="0"/>
              <a:t>Second tab Oracle Sans Light bullet</a:t>
            </a:r>
          </a:p>
          <a:p>
            <a:pPr lvl="3"/>
            <a:r>
              <a:rPr lang="en-US" dirty="0"/>
              <a:t>Third tab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D28AE-03A7-5540-ABA1-3FE9145E99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19EBF2-5EC1-40A4-AF1C-41E2D1E6A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3C9020-E05C-4BFD-A360-A99F137D8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2C67D5-835B-4C00-A440-B76BB74088D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F0F0F4-8D35-44B3-8B0B-77044D08B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5154B-A9C5-41E4-938E-AFD105F93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CB891-0C09-434F-86C9-482E380294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A53189-C107-4D7B-A6FE-566B0A9713C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3E056-A79F-40C2-AF62-B761B68582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6F486-2A5C-41B3-B9CA-0FF4AD305B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69CC-DFA6-4903-A044-B17834B208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0021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B3CB7CD-2E8A-45E3-805A-D2C11BF97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11CF60C-54D2-44B9-ADB9-1B78BF3034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6886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Right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40484-99FE-AE46-8D8D-1207C97222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66154-D692-4EC4-8578-E541AFB119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7D403D-D634-46EB-A571-DE55D4E9FF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D61B08-3498-4EF7-967D-CA85B6119AEA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ED711F-02CD-4D27-B7A7-70AD8DBEC7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900CDC-0B6A-4BF2-B199-B9663E121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A20393-2FE1-4111-95E6-C1CD1B0EEF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E05CB6-89DE-4A24-9AD2-DCEA187838E0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B88929-8B8B-4F0F-AFD6-2329FBC6D3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3FB93-BA5F-4C42-9629-028298113EE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88BE2-E2C8-40C6-B217-CC8F98B246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7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1F632CB-3D3E-4457-AD88-C2119A911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49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A374F58-68F6-4F39-A9F4-B001B827B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8117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926DF99-D0B5-49D6-97C7-79C26CE790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7885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FD3E8-661D-B345-A6A5-8A6D0CD8EB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1E3A20-8382-40D4-A2D7-57EF9295C6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200C90-13E4-4392-B474-C7EB0553F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FF651-78AB-4CAC-B370-764C93AC2C42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A6106F-3073-4B98-A79E-E5FC4786C9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8D5227-B181-49D0-BF0F-E8BE577AC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691063-2A7E-4035-9D8A-1687A117DE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DE622D9-14FB-4B2B-9439-356E7A05FAE6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6B277A-FEA6-4C64-BCC6-4EB2768F06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7A756-5D0C-49B8-9388-105AE281EA4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3180-3826-4E5D-B5DC-DFBC89CCA5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1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 userDrawn="1">
          <p15:clr>
            <a:srgbClr val="FBAE40"/>
          </p15:clr>
        </p15:guide>
        <p15:guide id="12" pos="4848" userDrawn="1">
          <p15:clr>
            <a:srgbClr val="FBAE40"/>
          </p15:clr>
        </p15:guide>
        <p15:guide id="13" pos="2544" userDrawn="1">
          <p15:clr>
            <a:srgbClr val="FBAE40"/>
          </p15:clr>
        </p15:guide>
        <p15:guide id="14" pos="4728" userDrawn="1">
          <p15:clr>
            <a:srgbClr val="FBAE40"/>
          </p15:clr>
        </p15:guide>
        <p15:guide id="15" pos="69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45354F-63F4-482F-A204-4C77453A98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C3F9EA-539F-4F68-9BC1-F32D60E19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8DEBDB-09EC-C44F-A4DF-CC6C8EFC91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B5242-6778-4384-AFDF-0716A57B83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0A1C4B-85BC-4790-9AF5-E2AFD910533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CB656B-012D-4DF7-956F-4FC56B2815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50FE1C-5147-44C2-95A7-7D53BE2835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28CECF2-3BD2-4F62-9327-D2BFFE41EA0B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60E3B7-A437-4392-9891-6E9E575A23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046B-C0A8-4F9F-9FF6-D938B9686A4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DB6-27BA-4B04-B316-194A63F4A41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68684-FFB1-43A8-8F38-E29A90C0F3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F2BF44-4090-40C1-916C-0C3DE4840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6E3F7-8E6F-4CDC-A995-A13294AE9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6490FC-392D-4622-901E-7AFEA12D54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Metr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 marL="0" indent="0">
              <a:buNone/>
              <a:defRPr sz="6000" b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C950DD-10EF-0A45-A8E3-7229703604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1979B-8CA0-4C0F-8E4F-3A70CA90F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FE245-7D30-408F-9744-FB50E95978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BFC84-DAB3-43B6-9E37-69DF65F2B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4462B1-8C55-46C9-AA88-8AF4F0245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4EDC2-565A-4C31-9968-94570DE759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80FE2-D0A6-4E42-9C9C-BF0216110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9D16B-DFD4-2344-906E-5A0F6B04D7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39D63364-768B-4110-82C8-D5C076833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7A746-80ED-42C3-BACF-92289158E10A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4E939-025A-4570-A37B-809F63355B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87420513-9602-400D-825E-7A24CF567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E775BD4-D10F-4E5A-A574-E12136985AC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1464-339C-4F1C-8686-02A5E3890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BBAF0-A351-4E69-BC1B-4BB5319DFB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1512-97B3-4650-B3C3-1348E03CB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oor&#10;&#10;Description automatically generated">
            <a:extLst>
              <a:ext uri="{FF2B5EF4-FFF2-40B4-BE49-F238E27FC236}">
                <a16:creationId xmlns:a16="http://schemas.microsoft.com/office/drawing/2014/main" id="{970A2BBB-101E-0C4A-B5DC-9173D7D816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C47C7-B385-D249-B858-5315761319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close up of a door&#10;&#10;Description automatically generated">
            <a:extLst>
              <a:ext uri="{FF2B5EF4-FFF2-40B4-BE49-F238E27FC236}">
                <a16:creationId xmlns:a16="http://schemas.microsoft.com/office/drawing/2014/main" id="{230CCB0F-9F56-4F94-900D-88466A2114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BBEDB-D007-475D-83C8-2CFEDB26D8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close up of a door&#10;&#10;Description automatically generated">
            <a:extLst>
              <a:ext uri="{FF2B5EF4-FFF2-40B4-BE49-F238E27FC236}">
                <a16:creationId xmlns:a16="http://schemas.microsoft.com/office/drawing/2014/main" id="{2BE0110C-FE58-4BA0-BB57-19206FC7D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5490C-3E01-4ADE-9C3A-C19D6E393F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water&#10;&#10;Description automatically generated">
            <a:extLst>
              <a:ext uri="{FF2B5EF4-FFF2-40B4-BE49-F238E27FC236}">
                <a16:creationId xmlns:a16="http://schemas.microsoft.com/office/drawing/2014/main" id="{B31BB115-DDAF-7E49-906D-44B20F70F4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4337D-C8B0-BF47-8A0E-52BCDDA79A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close up of some water&#10;&#10;Description automatically generated">
            <a:extLst>
              <a:ext uri="{FF2B5EF4-FFF2-40B4-BE49-F238E27FC236}">
                <a16:creationId xmlns:a16="http://schemas.microsoft.com/office/drawing/2014/main" id="{15FACCE1-E55B-4BD3-B406-AD8F967F56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729D8-D2C7-465F-AC06-1DDD482528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close up of some water&#10;&#10;Description automatically generated">
            <a:extLst>
              <a:ext uri="{FF2B5EF4-FFF2-40B4-BE49-F238E27FC236}">
                <a16:creationId xmlns:a16="http://schemas.microsoft.com/office/drawing/2014/main" id="{DCA4836F-B9D2-4DEA-AD4E-3DDB22834D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E951C-85D8-45CD-B9D1-A5D2520C9E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1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white, piece, photo&#10;&#10;Description automatically generated">
            <a:extLst>
              <a:ext uri="{FF2B5EF4-FFF2-40B4-BE49-F238E27FC236}">
                <a16:creationId xmlns:a16="http://schemas.microsoft.com/office/drawing/2014/main" id="{E8E47E4C-7FA3-CB47-BE1B-D33975C1C2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2A0DA-F8B9-A541-BD88-7B92139EE9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picture containing indoor, white, piece, photo&#10;&#10;Description automatically generated">
            <a:extLst>
              <a:ext uri="{FF2B5EF4-FFF2-40B4-BE49-F238E27FC236}">
                <a16:creationId xmlns:a16="http://schemas.microsoft.com/office/drawing/2014/main" id="{F5C50A81-A734-415A-BD1D-477618542B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1C990-5FF8-42B1-AC3B-4BD7D4160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icture containing indoor, white, piece, photo&#10;&#10;Description automatically generated">
            <a:extLst>
              <a:ext uri="{FF2B5EF4-FFF2-40B4-BE49-F238E27FC236}">
                <a16:creationId xmlns:a16="http://schemas.microsoft.com/office/drawing/2014/main" id="{8401FAF8-B2E3-461D-9AF3-55D70C6BD1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2418A-D437-4C81-8DA2-A19297E6F3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photo, white, sitting&#10;&#10;Description automatically generated">
            <a:extLst>
              <a:ext uri="{FF2B5EF4-FFF2-40B4-BE49-F238E27FC236}">
                <a16:creationId xmlns:a16="http://schemas.microsoft.com/office/drawing/2014/main" id="{760DBD34-B545-E447-B451-688BFA50F8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43BC3-6EEF-054A-9CC4-5A60BFEEB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picture containing indoor, photo, white, sitting&#10;&#10;Description automatically generated">
            <a:extLst>
              <a:ext uri="{FF2B5EF4-FFF2-40B4-BE49-F238E27FC236}">
                <a16:creationId xmlns:a16="http://schemas.microsoft.com/office/drawing/2014/main" id="{E6E90FDD-BF55-4AD2-AA63-7A9961D71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ADE6C-F7B5-4341-A401-09851ACD77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icture containing indoor, photo, white, sitting&#10;&#10;Description automatically generated">
            <a:extLst>
              <a:ext uri="{FF2B5EF4-FFF2-40B4-BE49-F238E27FC236}">
                <a16:creationId xmlns:a16="http://schemas.microsoft.com/office/drawing/2014/main" id="{121C8960-004F-4ADB-B0BC-71328C786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5CECD-9B7E-4437-ACE4-1D7922929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shower, large, holding&#10;&#10;Description automatically generated">
            <a:extLst>
              <a:ext uri="{FF2B5EF4-FFF2-40B4-BE49-F238E27FC236}">
                <a16:creationId xmlns:a16="http://schemas.microsoft.com/office/drawing/2014/main" id="{745574D9-974C-C14A-B26B-8F58EB3F6D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F097-866B-314A-ADD8-32C56332C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picture containing white, shower, large, holding&#10;&#10;Description automatically generated">
            <a:extLst>
              <a:ext uri="{FF2B5EF4-FFF2-40B4-BE49-F238E27FC236}">
                <a16:creationId xmlns:a16="http://schemas.microsoft.com/office/drawing/2014/main" id="{D1A0D7AB-EEB7-48BA-9664-8F8177AEA7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335BD-8741-45BF-83AB-4CB7C3BEBD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icture containing white, shower, large, holding&#10;&#10;Description automatically generated">
            <a:extLst>
              <a:ext uri="{FF2B5EF4-FFF2-40B4-BE49-F238E27FC236}">
                <a16:creationId xmlns:a16="http://schemas.microsoft.com/office/drawing/2014/main" id="{CA4613F7-D977-4F5E-AB51-06369D8331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09056-B653-48E9-BB50-2822F035BB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D8A55-64A2-6045-A65D-ED6F0635E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FA1F9E-D869-45EF-85CD-8BB303511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E5790-E5CB-1347-9573-FD40FA99C9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4C6A237A-D907-457C-9B5B-2C742E762A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E079A5-C894-499D-AA46-1E250CA0C4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C6605-02C0-44F6-AA7F-126AF0A61B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11A2320-F6B5-484A-BF96-2F393165E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F2A6E7-2B7E-4FAD-8600-62DF0A8D7D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D15D48-802F-41AA-B348-EF91D8DBFE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1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FB15DC-5FE4-4DDC-A537-8AF313CC78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D0A08-14EC-6F42-B9D0-680043B191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0" name="Picture 9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0B457B79-0CD2-464C-9433-7B44580486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39BA4CA-BAE5-4867-A4B4-93A865707E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D5C5FF-E761-435E-8D4E-2415E42060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E58BEBE1-075C-4D12-9552-B1A4496049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F3A74B-331E-4150-AE74-672C84F781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B455C-FF48-461E-8922-7F3D39E2A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7F1F52-0156-4677-A465-C3F7ACC0F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12F00-68E7-FB4C-BAB8-922C066002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B87170C7-3CEC-4615-89BA-4DEDDE88D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82E6B10-E05A-460F-8E1B-CCB43FE7F2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56908B-49BB-444D-91DD-1246E9803B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C8175C89-B71B-4DB0-89C3-6016FB7DD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CA037E5-1ACA-490A-9A53-95041B738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7CDFD-E831-46A2-AC0D-7736E577D2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4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BA53F7B4-0E42-43CF-86D3-DC5544F6B3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9BCCA0-A14B-432B-A2E5-0712EA3C2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B422F-E1CC-EB46-8B25-99EF5F3853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2045B1A-1BDB-4122-BE88-4595678DF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F87141-7A99-44B1-A6B8-8B642F24F8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006648-6345-4D77-9335-2ED363B409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D68102-F057-4557-AB31-90EE54FDCE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 marL="0" indent="0"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97D0F-D72A-B449-8042-3880B41649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0CFA894-036D-4AD5-AD14-8992144F3B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52431A-0052-489D-BC98-23E236EEC3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2C7276-D4AA-4DFC-A748-91329DBD9C2A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DEB763-C33A-4B73-B49B-74152943AC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BB8DE3-89FD-431F-B3FA-AA97E1B5C5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B9B4A6-2D55-45E3-8836-6CD3E2FED1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1AB706-BB43-4212-9F70-FD76B9FE9038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1CE353-3609-4136-A331-F6DAC1EF9F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44F81FF3-A155-4A09-907E-1CC792FBC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59226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201305B9-9214-42EE-8E38-0A886B3AF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43274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EC8DE-7675-5046-AAD1-93FA5CCACC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684209-72A0-4136-8ED7-ED1D86B36C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66D3C1-C36A-4A82-BC36-05F93FEF9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96BF1B-19B3-47AD-BA73-E61A1867B987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26D9B3-EF8E-4DC8-AF43-9556746F45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51425E-1640-46C3-B256-A113C8443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ABA5BE-F284-4FE4-8F89-BD8BA999C4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044953-2C3B-43F4-948F-2393BF17781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30B558-3695-455B-9590-92E1974DD2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FEC039-3B9C-4C94-9FEA-0DB5785B84E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86E4-B891-40AA-85C6-4A57ECFB0E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2F3CD0-AF3F-4247-A5A5-C512707F1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80B64-7E36-4A43-99BC-D0E133B57E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13BE94-14BF-44FC-8FAA-42402FF9E4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9D5FDE-CE98-4CCD-ADB7-75D02DFE8F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612FA97-F783-4FC7-ADF8-B27B19DFF193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D1C2A-E9F3-480C-B0DE-8590BE4A901F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6B1336-77D7-43EF-AE54-D904F19F39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ABCB6D-310E-4043-A604-CF0FF07EC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4AA3661-13A2-48FF-B405-A275C760FC6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07355-3C8B-4EEC-8521-A8E8E2FA3008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F902C6-B9B0-4B4F-A1A3-B6E6957F1A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7E2B0-E630-40F9-B86F-A996E5DB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DA79-A57A-4F60-A7DE-BB68F1B7F541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E2EF1-B91A-2948-AD74-5FA1959130A2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2125B-6AD9-4733-942D-69A78561AF49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0E1AF-83DC-4C83-904C-3577420715CE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E7DF5-DA7F-418F-B13F-74421E226077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9725" indent="-3397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6" userDrawn="1">
          <p15:clr>
            <a:srgbClr val="F26B43"/>
          </p15:clr>
        </p15:guide>
        <p15:guide id="2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474DEB9-E757-1A44-8495-1E67C6AD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Team: CDM-Mesh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F106936-311B-AD49-8A2A-C04FA10915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1267" y="3864362"/>
            <a:ext cx="10076344" cy="416073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Lightning Talk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9673" y="544945"/>
            <a:ext cx="10806257" cy="573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9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0D31-162D-1A41-8320-8FAB44C0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783026"/>
            <a:ext cx="1428566" cy="844095"/>
          </a:xfrm>
        </p:spPr>
        <p:txBody>
          <a:bodyPr/>
          <a:lstStyle/>
          <a:p>
            <a:r>
              <a:rPr lang="en-US" sz="3600" dirty="0"/>
              <a:t>Goal: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97DDA-8C85-496E-B0DC-F92FA76A4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947C0-812E-4A41-9822-EDFADAC22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B17-6973-8B49-BE26-BF53F1573C60}"/>
              </a:ext>
            </a:extLst>
          </p:cNvPr>
          <p:cNvSpPr/>
          <p:nvPr/>
        </p:nvSpPr>
        <p:spPr>
          <a:xfrm>
            <a:off x="768096" y="1627121"/>
            <a:ext cx="1156128" cy="443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A16C-54BF-174C-8527-B9D30E0F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5" y="1579567"/>
            <a:ext cx="4403424" cy="170465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/>
              <a:t>Build simplified customer creation approval process, seamless downstream integration, and on-demand reporting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B68C50-41D1-A047-8858-8A7C85F8AEF3}"/>
              </a:ext>
            </a:extLst>
          </p:cNvPr>
          <p:cNvSpPr txBox="1">
            <a:spLocks/>
          </p:cNvSpPr>
          <p:nvPr/>
        </p:nvSpPr>
        <p:spPr>
          <a:xfrm>
            <a:off x="768095" y="3226066"/>
            <a:ext cx="1428566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en-IN" sz="3600" dirty="0"/>
              <a:t>Value:</a:t>
            </a: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652C824-A1B2-FC44-B738-3125433B6057}"/>
              </a:ext>
            </a:extLst>
          </p:cNvPr>
          <p:cNvSpPr txBox="1">
            <a:spLocks/>
          </p:cNvSpPr>
          <p:nvPr/>
        </p:nvSpPr>
        <p:spPr>
          <a:xfrm>
            <a:off x="768095" y="4186258"/>
            <a:ext cx="4403424" cy="17046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/>
              <a:t>Enhanced user experience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/>
              <a:t>Simplified customer creation approval flow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/>
              <a:t>Efficient and seamless integration.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/>
              <a:t>on-demand reporting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C3CD56-2F13-0A44-90B1-77493A5EDCAA}"/>
              </a:ext>
            </a:extLst>
          </p:cNvPr>
          <p:cNvSpPr txBox="1">
            <a:spLocks/>
          </p:cNvSpPr>
          <p:nvPr/>
        </p:nvSpPr>
        <p:spPr>
          <a:xfrm>
            <a:off x="5221158" y="783026"/>
            <a:ext cx="3260690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en-IN" sz="3600" dirty="0"/>
              <a:t>Next Phase:</a:t>
            </a: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C915EF-20C8-0D4D-A83E-905CD58770B3}"/>
              </a:ext>
            </a:extLst>
          </p:cNvPr>
          <p:cNvSpPr txBox="1">
            <a:spLocks/>
          </p:cNvSpPr>
          <p:nvPr/>
        </p:nvSpPr>
        <p:spPr>
          <a:xfrm>
            <a:off x="5221159" y="1627120"/>
            <a:ext cx="4403424" cy="17046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1600" dirty="0"/>
              <a:t>Extend with Visual Builder Cloud Service to show status of data sync to downstream systems.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58" y="2953932"/>
            <a:ext cx="6594495" cy="32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97DDA-8C85-496E-B0DC-F92FA76A4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947C0-812E-4A41-9822-EDFADAC22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B17-6973-8B49-BE26-BF53F1573C60}"/>
              </a:ext>
            </a:extLst>
          </p:cNvPr>
          <p:cNvSpPr/>
          <p:nvPr/>
        </p:nvSpPr>
        <p:spPr>
          <a:xfrm>
            <a:off x="768096" y="1627121"/>
            <a:ext cx="1156128" cy="443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86A6BC1-0876-974E-9672-ACF15A30B17C}"/>
              </a:ext>
            </a:extLst>
          </p:cNvPr>
          <p:cNvCxnSpPr>
            <a:cxnSpLocks/>
          </p:cNvCxnSpPr>
          <p:nvPr/>
        </p:nvCxnSpPr>
        <p:spPr>
          <a:xfrm flipV="1">
            <a:off x="6038022" y="2503379"/>
            <a:ext cx="1239632" cy="1078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5171521" y="2003306"/>
            <a:ext cx="1365203" cy="906236"/>
            <a:chOff x="5171521" y="2003306"/>
            <a:chExt cx="1365203" cy="906236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D80AC3EF-6F2A-E24F-B621-E468E9038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9485" y="2003306"/>
              <a:ext cx="721570" cy="721570"/>
            </a:xfrm>
            <a:prstGeom prst="rect">
              <a:avLst/>
            </a:prstGeom>
          </p:spPr>
        </p:pic>
        <p:sp>
          <p:nvSpPr>
            <p:cNvPr id="102" name="Rectangle 23">
              <a:extLst>
                <a:ext uri="{FF2B5EF4-FFF2-40B4-BE49-F238E27FC236}">
                  <a16:creationId xmlns:a16="http://schemas.microsoft.com/office/drawing/2014/main" id="{0A06D994-F4C2-4941-9C03-04A24ABFC2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71521" y="2724876"/>
              <a:ext cx="1365203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lvl="1">
                <a:buClr>
                  <a:srgbClr val="5E5F60"/>
                </a:buClr>
              </a:pPr>
              <a:r>
                <a:rPr lang="en-US" altLang="en-US" sz="1200">
                  <a:solidFill>
                    <a:srgbClr val="5F5F5F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Integration Cloud</a:t>
              </a:r>
              <a:endParaRPr lang="en-US" altLang="en-US" sz="1200" dirty="0">
                <a:solidFill>
                  <a:srgbClr val="5F5F5F"/>
                </a:solidFill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</p:grpSp>
      <p:sp>
        <p:nvSpPr>
          <p:cNvPr id="127" name="Rectangle 23">
            <a:extLst>
              <a:ext uri="{FF2B5EF4-FFF2-40B4-BE49-F238E27FC236}">
                <a16:creationId xmlns:a16="http://schemas.microsoft.com/office/drawing/2014/main" id="{58CBF0DD-543D-3045-AEAB-E601BDAAF5E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45076" y="4155427"/>
            <a:ext cx="1453873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lnSpc>
                <a:spcPct val="90000"/>
              </a:lnSpc>
              <a:buClr>
                <a:srgbClr val="5E5F60"/>
              </a:buClr>
            </a:pPr>
            <a:r>
              <a:rPr lang="en-US" altLang="en-US" sz="1200" b="1" i="1">
                <a:solidFill>
                  <a:srgbClr val="00B050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Approval Process</a:t>
            </a:r>
            <a:endParaRPr lang="en-US" altLang="en-US" sz="1200" b="1" i="1" dirty="0">
              <a:solidFill>
                <a:srgbClr val="00B050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85E474E-7B5D-CC4D-8657-BB55C149A93F}"/>
              </a:ext>
            </a:extLst>
          </p:cNvPr>
          <p:cNvSpPr/>
          <p:nvPr/>
        </p:nvSpPr>
        <p:spPr bwMode="gray">
          <a:xfrm>
            <a:off x="0" y="468845"/>
            <a:ext cx="4553040" cy="4906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Solution Architecture: CDM to </a:t>
            </a:r>
            <a:r>
              <a:rPr lang="en-US" dirty="0" err="1">
                <a:solidFill>
                  <a:schemeClr val="bg1"/>
                </a:solidFill>
              </a:rPr>
              <a:t>SalesForce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Rectangle 23">
            <a:extLst>
              <a:ext uri="{FF2B5EF4-FFF2-40B4-BE49-F238E27FC236}">
                <a16:creationId xmlns:a16="http://schemas.microsoft.com/office/drawing/2014/main" id="{FDB38CE1-F9AB-A949-A18C-03B44CF0E05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86345" y="2259290"/>
            <a:ext cx="1275362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lnSpc>
                <a:spcPct val="90000"/>
              </a:lnSpc>
              <a:buClr>
                <a:srgbClr val="5E5F60"/>
              </a:buClr>
            </a:pPr>
            <a:r>
              <a:rPr lang="en-US" altLang="en-US" sz="1200" b="1" i="1" dirty="0">
                <a:solidFill>
                  <a:srgbClr val="00B050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Create Customer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6A6BC1-0876-974E-9672-ACF15A30B17C}"/>
              </a:ext>
            </a:extLst>
          </p:cNvPr>
          <p:cNvCxnSpPr>
            <a:cxnSpLocks/>
          </p:cNvCxnSpPr>
          <p:nvPr/>
        </p:nvCxnSpPr>
        <p:spPr>
          <a:xfrm flipV="1">
            <a:off x="7961425" y="2472301"/>
            <a:ext cx="1588148" cy="11393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9549573" y="2003306"/>
            <a:ext cx="862915" cy="968391"/>
            <a:chOff x="9549573" y="2003306"/>
            <a:chExt cx="862915" cy="96839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9573" y="2003306"/>
              <a:ext cx="783725" cy="783725"/>
            </a:xfrm>
            <a:prstGeom prst="rect">
              <a:avLst/>
            </a:prstGeom>
          </p:spPr>
        </p:pic>
        <p:sp>
          <p:nvSpPr>
            <p:cNvPr id="134" name="Rectangle 23">
              <a:extLst>
                <a:ext uri="{FF2B5EF4-FFF2-40B4-BE49-F238E27FC236}">
                  <a16:creationId xmlns:a16="http://schemas.microsoft.com/office/drawing/2014/main" id="{0A06D994-F4C2-4941-9C03-04A24ABFC2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49573" y="2787031"/>
              <a:ext cx="86291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lvl="1">
                <a:buClr>
                  <a:srgbClr val="5E5F60"/>
                </a:buClr>
              </a:pPr>
              <a:r>
                <a:rPr lang="en-US" altLang="en-US" sz="1200" dirty="0" err="1">
                  <a:solidFill>
                    <a:srgbClr val="5F5F5F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SalesForce</a:t>
              </a:r>
              <a:endParaRPr lang="en-US" altLang="en-US" sz="1200" dirty="0">
                <a:solidFill>
                  <a:srgbClr val="5F5F5F"/>
                </a:solidFill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18746" y="1793192"/>
            <a:ext cx="1841815" cy="3071950"/>
            <a:chOff x="9302114" y="2796169"/>
            <a:chExt cx="1841815" cy="30719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6980" y="4856021"/>
              <a:ext cx="477192" cy="47719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9302114" y="2796169"/>
              <a:ext cx="1841815" cy="3071950"/>
              <a:chOff x="9311345" y="2694233"/>
              <a:chExt cx="1841815" cy="3071950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7BCF099-85BE-314F-96C0-2D57BF505D1B}"/>
                  </a:ext>
                </a:extLst>
              </p:cNvPr>
              <p:cNvGrpSpPr/>
              <p:nvPr/>
            </p:nvGrpSpPr>
            <p:grpSpPr>
              <a:xfrm>
                <a:off x="9415872" y="2853126"/>
                <a:ext cx="1737288" cy="1512533"/>
                <a:chOff x="9635114" y="2244109"/>
                <a:chExt cx="1262604" cy="1089820"/>
              </a:xfrm>
            </p:grpSpPr>
            <p:sp>
              <p:nvSpPr>
                <p:cNvPr id="125" name="Rectangle 23">
                  <a:extLst>
                    <a:ext uri="{FF2B5EF4-FFF2-40B4-BE49-F238E27FC236}">
                      <a16:creationId xmlns:a16="http://schemas.microsoft.com/office/drawing/2014/main" id="{6363D948-BCC2-7448-B59F-906DC2E91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9635114" y="2244109"/>
                  <a:ext cx="1262604" cy="2661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0" lvl="1">
                    <a:buClr>
                      <a:srgbClr val="5E5F60"/>
                    </a:buClr>
                  </a:pPr>
                  <a:r>
                    <a:rPr lang="en-US" altLang="en-US" sz="1200" b="1" dirty="0">
                      <a:solidFill>
                        <a:srgbClr val="5F5F5F"/>
                      </a:solidFill>
                      <a:latin typeface="Oracle Sans" panose="020B0503020204020204" pitchFamily="34" charset="0"/>
                      <a:cs typeface="Oracle Sans" panose="020B0503020204020204" pitchFamily="34" charset="0"/>
                    </a:rPr>
                    <a:t>Customer Data Management</a:t>
                  </a:r>
                </a:p>
              </p:txBody>
            </p:sp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DE680835-AEFC-A04B-AFF6-00541FE5C7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/>
                <a:srcRect l="14101" t="21514" r="14709" b="21067"/>
                <a:stretch/>
              </p:blipFill>
              <p:spPr>
                <a:xfrm>
                  <a:off x="9689108" y="2702001"/>
                  <a:ext cx="783469" cy="631928"/>
                </a:xfrm>
                <a:prstGeom prst="rect">
                  <a:avLst/>
                </a:prstGeom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9311345" y="2694233"/>
                <a:ext cx="1480457" cy="3071950"/>
                <a:chOff x="2459484" y="2003306"/>
                <a:chExt cx="1480457" cy="307195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59EE68B-A2DE-F44E-B4CE-858836797F50}"/>
                    </a:ext>
                  </a:extLst>
                </p:cNvPr>
                <p:cNvSpPr/>
                <p:nvPr/>
              </p:nvSpPr>
              <p:spPr bwMode="gray">
                <a:xfrm>
                  <a:off x="2459484" y="2003306"/>
                  <a:ext cx="1480457" cy="3071950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185BB2E-52BB-134E-8CAF-A485C0C4ED0B}"/>
                    </a:ext>
                  </a:extLst>
                </p:cNvPr>
                <p:cNvSpPr txBox="1"/>
                <p:nvPr/>
              </p:nvSpPr>
              <p:spPr>
                <a:xfrm>
                  <a:off x="2579931" y="4619868"/>
                  <a:ext cx="1234143" cy="3116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srgbClr val="58595B"/>
                      </a:solidFill>
                      <a:latin typeface="Calibri"/>
                    </a:rPr>
                    <a:t>Embedded Approval Process</a:t>
                  </a:r>
                </a:p>
              </p:txBody>
            </p:sp>
          </p:grpSp>
        </p:grpSp>
      </p:grpSp>
      <p:grpSp>
        <p:nvGrpSpPr>
          <p:cNvPr id="36" name="Group 35"/>
          <p:cNvGrpSpPr/>
          <p:nvPr/>
        </p:nvGrpSpPr>
        <p:grpSpPr>
          <a:xfrm>
            <a:off x="7277654" y="2015288"/>
            <a:ext cx="1359719" cy="881032"/>
            <a:chOff x="7277654" y="2015288"/>
            <a:chExt cx="1359719" cy="881032"/>
          </a:xfrm>
        </p:grpSpPr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0A06D994-F4C2-4941-9C03-04A24ABFC2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77654" y="2711654"/>
              <a:ext cx="135971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marL="0" lvl="1">
                <a:buClr>
                  <a:srgbClr val="5E5F60"/>
                </a:buClr>
              </a:pPr>
              <a:r>
                <a:rPr lang="en-US" altLang="en-US" sz="1200">
                  <a:solidFill>
                    <a:srgbClr val="5F5F5F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Process</a:t>
              </a:r>
              <a:r>
                <a:rPr lang="en-US" altLang="en-US" sz="1200" dirty="0">
                  <a:solidFill>
                    <a:srgbClr val="5F5F5F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 </a:t>
              </a:r>
              <a:r>
                <a:rPr lang="en-US" altLang="en-US" sz="1200">
                  <a:solidFill>
                    <a:srgbClr val="5F5F5F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Cloud</a:t>
              </a:r>
              <a:endParaRPr lang="en-US" altLang="en-US" sz="1200" dirty="0">
                <a:solidFill>
                  <a:srgbClr val="5F5F5F"/>
                </a:solidFill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1123" y="2015288"/>
              <a:ext cx="656617" cy="656617"/>
            </a:xfrm>
            <a:prstGeom prst="rect">
              <a:avLst/>
            </a:prstGeom>
          </p:spPr>
        </p:pic>
      </p:grpSp>
      <p:sp>
        <p:nvSpPr>
          <p:cNvPr id="142" name="Rectangle 23">
            <a:extLst>
              <a:ext uri="{FF2B5EF4-FFF2-40B4-BE49-F238E27FC236}">
                <a16:creationId xmlns:a16="http://schemas.microsoft.com/office/drawing/2014/main" id="{FDB38CE1-F9AB-A949-A18C-03B44CF0E05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166486" y="2226724"/>
            <a:ext cx="1275362" cy="16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lnSpc>
                <a:spcPct val="90000"/>
              </a:lnSpc>
              <a:buClr>
                <a:srgbClr val="5E5F60"/>
              </a:buClr>
            </a:pPr>
            <a:r>
              <a:rPr lang="en-US" altLang="en-US" sz="1200" b="1" i="1" dirty="0">
                <a:solidFill>
                  <a:srgbClr val="00B050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Create Account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86A6BC1-0876-974E-9672-ACF15A30B17C}"/>
              </a:ext>
            </a:extLst>
          </p:cNvPr>
          <p:cNvCxnSpPr>
            <a:cxnSpLocks/>
          </p:cNvCxnSpPr>
          <p:nvPr/>
        </p:nvCxnSpPr>
        <p:spPr>
          <a:xfrm>
            <a:off x="3786345" y="4671893"/>
            <a:ext cx="3840145" cy="651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6A6BC1-0876-974E-9672-ACF15A30B17C}"/>
              </a:ext>
            </a:extLst>
          </p:cNvPr>
          <p:cNvCxnSpPr>
            <a:cxnSpLocks/>
          </p:cNvCxnSpPr>
          <p:nvPr/>
        </p:nvCxnSpPr>
        <p:spPr>
          <a:xfrm>
            <a:off x="3730312" y="2500838"/>
            <a:ext cx="1524948" cy="6657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86A6BC1-0876-974E-9672-ACF15A30B17C}"/>
              </a:ext>
            </a:extLst>
          </p:cNvPr>
          <p:cNvCxnSpPr>
            <a:cxnSpLocks/>
          </p:cNvCxnSpPr>
          <p:nvPr/>
        </p:nvCxnSpPr>
        <p:spPr>
          <a:xfrm>
            <a:off x="7626490" y="3053236"/>
            <a:ext cx="312" cy="1512321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97DDA-8C85-496E-B0DC-F92FA76A4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947C0-812E-4A41-9822-EDFADAC22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B17-6973-8B49-BE26-BF53F1573C60}"/>
              </a:ext>
            </a:extLst>
          </p:cNvPr>
          <p:cNvSpPr/>
          <p:nvPr/>
        </p:nvSpPr>
        <p:spPr>
          <a:xfrm>
            <a:off x="768096" y="1627121"/>
            <a:ext cx="1156128" cy="443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D37268-7948-B647-90A2-A9B162BA879D}"/>
              </a:ext>
            </a:extLst>
          </p:cNvPr>
          <p:cNvCxnSpPr>
            <a:cxnSpLocks/>
          </p:cNvCxnSpPr>
          <p:nvPr/>
        </p:nvCxnSpPr>
        <p:spPr>
          <a:xfrm flipV="1">
            <a:off x="3409922" y="3201589"/>
            <a:ext cx="1362706" cy="9268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85E474E-7B5D-CC4D-8657-BB55C149A93F}"/>
              </a:ext>
            </a:extLst>
          </p:cNvPr>
          <p:cNvSpPr/>
          <p:nvPr/>
        </p:nvSpPr>
        <p:spPr bwMode="gray">
          <a:xfrm>
            <a:off x="0" y="468845"/>
            <a:ext cx="4553040" cy="4906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Solution Architecture: BICC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7333" y="1801266"/>
            <a:ext cx="3387887" cy="3071950"/>
            <a:chOff x="672671" y="1793192"/>
            <a:chExt cx="3387887" cy="3071950"/>
          </a:xfrm>
        </p:grpSpPr>
        <p:grpSp>
          <p:nvGrpSpPr>
            <p:cNvPr id="19" name="Group 18"/>
            <p:cNvGrpSpPr/>
            <p:nvPr/>
          </p:nvGrpSpPr>
          <p:grpSpPr>
            <a:xfrm>
              <a:off x="672671" y="1793192"/>
              <a:ext cx="3387887" cy="3071950"/>
              <a:chOff x="9311345" y="2694233"/>
              <a:chExt cx="1841814" cy="3071950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7BCF099-85BE-314F-96C0-2D57BF505D1B}"/>
                  </a:ext>
                </a:extLst>
              </p:cNvPr>
              <p:cNvGrpSpPr/>
              <p:nvPr/>
            </p:nvGrpSpPr>
            <p:grpSpPr>
              <a:xfrm>
                <a:off x="9406432" y="2853123"/>
                <a:ext cx="1746727" cy="1563877"/>
                <a:chOff x="9628254" y="2244109"/>
                <a:chExt cx="1269464" cy="1126815"/>
              </a:xfrm>
            </p:grpSpPr>
            <p:sp>
              <p:nvSpPr>
                <p:cNvPr id="125" name="Rectangle 23">
                  <a:extLst>
                    <a:ext uri="{FF2B5EF4-FFF2-40B4-BE49-F238E27FC236}">
                      <a16:creationId xmlns:a16="http://schemas.microsoft.com/office/drawing/2014/main" id="{6363D948-BCC2-7448-B59F-906DC2E91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9635114" y="2244109"/>
                  <a:ext cx="1262604" cy="1330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0" lvl="1">
                    <a:buClr>
                      <a:srgbClr val="5E5F60"/>
                    </a:buClr>
                  </a:pPr>
                  <a:r>
                    <a:rPr lang="en-US" altLang="en-US" sz="1200" b="1" dirty="0">
                      <a:solidFill>
                        <a:srgbClr val="5F5F5F"/>
                      </a:solidFill>
                      <a:latin typeface="Oracle Sans" panose="020B0503020204020204" pitchFamily="34" charset="0"/>
                      <a:cs typeface="Oracle Sans" panose="020B0503020204020204" pitchFamily="34" charset="0"/>
                    </a:rPr>
                    <a:t>ORACLE FUSION</a:t>
                  </a:r>
                </a:p>
              </p:txBody>
            </p:sp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DE680835-AEFC-A04B-AFF6-00541FE5C7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/>
                <a:srcRect l="14101" t="21514" r="14709" b="21067"/>
                <a:stretch/>
              </p:blipFill>
              <p:spPr>
                <a:xfrm>
                  <a:off x="9628254" y="2906266"/>
                  <a:ext cx="319379" cy="464658"/>
                </a:xfrm>
                <a:prstGeom prst="rect">
                  <a:avLst/>
                </a:prstGeom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9311345" y="2694233"/>
                <a:ext cx="1480457" cy="3071950"/>
                <a:chOff x="2459484" y="2003306"/>
                <a:chExt cx="1480457" cy="307195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59EE68B-A2DE-F44E-B4CE-858836797F50}"/>
                    </a:ext>
                  </a:extLst>
                </p:cNvPr>
                <p:cNvSpPr/>
                <p:nvPr/>
              </p:nvSpPr>
              <p:spPr bwMode="gray">
                <a:xfrm>
                  <a:off x="2459484" y="2003306"/>
                  <a:ext cx="1480457" cy="3071950"/>
                </a:xfrm>
                <a:prstGeom prst="rect">
                  <a:avLst/>
                </a:prstGeom>
                <a:noFill/>
                <a:ln w="28575">
                  <a:solidFill>
                    <a:schemeClr val="accent4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185BB2E-52BB-134E-8CAF-A485C0C4ED0B}"/>
                    </a:ext>
                  </a:extLst>
                </p:cNvPr>
                <p:cNvSpPr txBox="1"/>
                <p:nvPr/>
              </p:nvSpPr>
              <p:spPr>
                <a:xfrm>
                  <a:off x="2459484" y="3775056"/>
                  <a:ext cx="590750" cy="1887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dirty="0">
                      <a:solidFill>
                        <a:srgbClr val="58595B"/>
                      </a:solidFill>
                      <a:latin typeface="Calibri"/>
                    </a:rPr>
                    <a:t>CDM</a:t>
                  </a:r>
                </a:p>
              </p:txBody>
            </p:sp>
          </p:grp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770" y="2758891"/>
              <a:ext cx="844533" cy="8445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85BB2E-52BB-134E-8CAF-A485C0C4ED0B}"/>
                </a:ext>
              </a:extLst>
            </p:cNvPr>
            <p:cNvSpPr txBox="1"/>
            <p:nvPr/>
          </p:nvSpPr>
          <p:spPr>
            <a:xfrm>
              <a:off x="1924224" y="3675136"/>
              <a:ext cx="1086643" cy="188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58595B"/>
                  </a:solidFill>
                  <a:latin typeface="Calibri"/>
                </a:rPr>
                <a:t>BICC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72628" y="2294680"/>
            <a:ext cx="1312335" cy="1229353"/>
            <a:chOff x="4772628" y="2294680"/>
            <a:chExt cx="1312335" cy="122935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2021" y="2294680"/>
              <a:ext cx="954160" cy="9541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85BB2E-52BB-134E-8CAF-A485C0C4ED0B}"/>
                </a:ext>
              </a:extLst>
            </p:cNvPr>
            <p:cNvSpPr txBox="1"/>
            <p:nvPr/>
          </p:nvSpPr>
          <p:spPr>
            <a:xfrm>
              <a:off x="4772628" y="3335316"/>
              <a:ext cx="1312335" cy="188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58595B"/>
                  </a:solidFill>
                  <a:latin typeface="Calibri"/>
                </a:rPr>
                <a:t>OCI </a:t>
              </a:r>
              <a:r>
                <a:rPr lang="en-US" sz="1200">
                  <a:solidFill>
                    <a:srgbClr val="58595B"/>
                  </a:solidFill>
                  <a:latin typeface="Calibri"/>
                </a:rPr>
                <a:t>Object Storage</a:t>
              </a:r>
              <a:endParaRPr lang="en-US" sz="1200" dirty="0">
                <a:solidFill>
                  <a:srgbClr val="58595B"/>
                </a:solidFill>
                <a:latin typeface="Calibri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7D37268-7948-B647-90A2-A9B162BA879D}"/>
              </a:ext>
            </a:extLst>
          </p:cNvPr>
          <p:cNvCxnSpPr>
            <a:cxnSpLocks/>
          </p:cNvCxnSpPr>
          <p:nvPr/>
        </p:nvCxnSpPr>
        <p:spPr>
          <a:xfrm flipV="1">
            <a:off x="5811332" y="3179963"/>
            <a:ext cx="1362706" cy="9268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7041532" y="2398689"/>
            <a:ext cx="1312335" cy="1188597"/>
            <a:chOff x="6880894" y="2398689"/>
            <a:chExt cx="1312335" cy="118859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468" y="2398689"/>
              <a:ext cx="977974" cy="97797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85BB2E-52BB-134E-8CAF-A485C0C4ED0B}"/>
                </a:ext>
              </a:extLst>
            </p:cNvPr>
            <p:cNvSpPr txBox="1"/>
            <p:nvPr/>
          </p:nvSpPr>
          <p:spPr>
            <a:xfrm>
              <a:off x="6880894" y="3398569"/>
              <a:ext cx="1312335" cy="188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58595B"/>
                  </a:solidFill>
                  <a:latin typeface="Calibri"/>
                </a:rPr>
                <a:t>Oracle Autonomous Data Warehouse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594" y="2464808"/>
            <a:ext cx="820191" cy="820191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7D37268-7948-B647-90A2-A9B162BA879D}"/>
              </a:ext>
            </a:extLst>
          </p:cNvPr>
          <p:cNvCxnSpPr>
            <a:cxnSpLocks/>
          </p:cNvCxnSpPr>
          <p:nvPr/>
        </p:nvCxnSpPr>
        <p:spPr>
          <a:xfrm flipV="1">
            <a:off x="8473788" y="3122455"/>
            <a:ext cx="1362706" cy="9268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185BB2E-52BB-134E-8CAF-A485C0C4ED0B}"/>
              </a:ext>
            </a:extLst>
          </p:cNvPr>
          <p:cNvSpPr txBox="1"/>
          <p:nvPr/>
        </p:nvSpPr>
        <p:spPr>
          <a:xfrm>
            <a:off x="9567010" y="3335316"/>
            <a:ext cx="1578785" cy="1887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58595B"/>
                </a:solidFill>
                <a:latin typeface="Calibri"/>
              </a:rPr>
              <a:t>Oracle Analytics Cloud</a:t>
            </a:r>
          </a:p>
        </p:txBody>
      </p:sp>
    </p:spTree>
    <p:extLst>
      <p:ext uri="{BB962C8B-B14F-4D97-AF65-F5344CB8AC3E}">
        <p14:creationId xmlns:p14="http://schemas.microsoft.com/office/powerpoint/2010/main" val="76482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474DEB9-E757-1A44-8495-1E67C6AD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040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EFB850-4F5B-4040-ACCB-4274BBB362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C42E9-5DD9-D941-B19C-83A98606C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E9EBC0-6033-46BC-88D9-0C743E79A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BD7C8-0E13-4176-9F47-61BAB4477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9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Master">
  <a:themeElements>
    <a:clrScheme name="Redwood v1_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FACD6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</a:custClrLst>
  <a:extLst>
    <a:ext uri="{05A4C25C-085E-4340-85A3-A5531E510DB2}">
      <thm15:themeFamily xmlns:thm15="http://schemas.microsoft.com/office/thememl/2012/main" name="lightning_talk_template" id="{A54164F2-9522-FD43-8514-2EB1BE56155F}" vid="{1973B7B3-6127-1C47-9B8B-97313A2C0B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Master</Template>
  <TotalTime>794</TotalTime>
  <Words>150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Georgia</vt:lpstr>
      <vt:lpstr>Oracle Sans</vt:lpstr>
      <vt:lpstr>Oracle Sans Light</vt:lpstr>
      <vt:lpstr>Wingdings</vt:lpstr>
      <vt:lpstr>Light Master</vt:lpstr>
      <vt:lpstr>Team: CDM-Mesh</vt:lpstr>
      <vt:lpstr>Goal:</vt:lpstr>
      <vt:lpstr>PowerPoint Presentation</vt:lpstr>
      <vt:lpstr>PowerPoint Presentation</vt:lpstr>
      <vt:lpstr>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</dc:title>
  <dc:creator>Microsoft Office User</dc:creator>
  <cp:lastModifiedBy>Shawn Cartwright</cp:lastModifiedBy>
  <cp:revision>27</cp:revision>
  <dcterms:created xsi:type="dcterms:W3CDTF">2019-11-12T12:14:16Z</dcterms:created>
  <dcterms:modified xsi:type="dcterms:W3CDTF">2020-03-06T16:54:00Z</dcterms:modified>
</cp:coreProperties>
</file>